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5"/>
  </p:sldMasterIdLst>
  <p:notesMasterIdLst>
    <p:notesMasterId r:id="rId14"/>
  </p:notesMasterIdLst>
  <p:handoutMasterIdLst>
    <p:handoutMasterId r:id="rId15"/>
  </p:handoutMasterIdLst>
  <p:sldIdLst>
    <p:sldId id="341" r:id="rId6"/>
    <p:sldId id="26161" r:id="rId7"/>
    <p:sldId id="26163" r:id="rId8"/>
    <p:sldId id="26162" r:id="rId9"/>
    <p:sldId id="367" r:id="rId10"/>
    <p:sldId id="26147" r:id="rId11"/>
    <p:sldId id="26156" r:id="rId12"/>
    <p:sldId id="371"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ABD1117-2D1B-4C45-09D3-5C2A011C508B}" name="Maria Luisa Mas" initials="MM" userId="S::maria.luisa.mas@ericsson.com::d253646f-0dac-4854-8238-1456cd4529f1" providerId="AD"/>
  <p188:author id="{5A01FE2D-FF16-2A8D-9D02-8190FEECE434}" name="Ericsson (M.Mas)" initials="MLMR" userId="Ericsson (M.Mas)" providerId="None"/>
  <p188:author id="{7D42C583-E1FF-84BF-360A-2FA73FA22FA5}" name="Mirja Kuehlewind" initials="MK" userId="S::mirja.kuehlewind@ericsson.com::c7124a06-9186-4cec-9194-0a322fd8f57a" providerId="AD"/>
  <p188:author id="{B3C8F3DC-516F-8BBC-5D54-1D86C6DDA62A}" name="Marcus Ihlar" initials="MI" userId="S::marcus.ihlar@ericsson.com::3466507a-8f95-47f2-ae1b-ce7d6ca611a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A1A1A1"/>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380"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2700" y="144"/>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handoutMaster" Target="handoutMasters/handoutMaster1.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1129097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0393897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160011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35608913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a:t>Slide title, Ericsson Hilda Light 40pt, Ericsson Black, max 2-lines</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lvl1pPr>
            <a:lvl2pPr>
              <a:defRPr/>
            </a:lvl2pPr>
            <a:lvl3pPr>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396000"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rgbClr val="1A1816"/>
              </a:solidFill>
              <a:latin typeface="+mn-lt"/>
            </a:endParaRPr>
          </a:p>
        </p:txBody>
      </p:sp>
      <p:sp>
        <p:nvSpPr>
          <p:cNvPr id="11" name="FirstDividerHider">
            <a:extLst>
              <a:ext uri="{FF2B5EF4-FFF2-40B4-BE49-F238E27FC236}">
                <a16:creationId xmlns:a16="http://schemas.microsoft.com/office/drawing/2014/main" id="{87C4DFC4-62BA-4C52-B36B-44A75684A81F}"/>
              </a:ext>
            </a:extLst>
          </p:cNvPr>
          <p:cNvSpPr/>
          <p:nvPr userDrawn="1"/>
        </p:nvSpPr>
        <p:spPr bwMode="auto">
          <a:xfrm>
            <a:off x="396000" y="6408751"/>
            <a:ext cx="79513" cy="262393"/>
          </a:xfrm>
          <a:prstGeom prst="rect">
            <a:avLst/>
          </a:prstGeom>
          <a:solidFill>
            <a:schemeClr val="bg1"/>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en-US" sz="2000" b="0" i="0" u="none" strike="noStrike" cap="none" normalizeH="0" baseline="0">
              <a:ln>
                <a:noFill/>
              </a:ln>
              <a:solidFill>
                <a:schemeClr val="bg1"/>
              </a:solidFill>
              <a:effectLst/>
              <a:latin typeface="+mn-lt"/>
            </a:endParaRPr>
          </a:p>
        </p:txBody>
      </p:sp>
    </p:spTree>
    <p:extLst>
      <p:ext uri="{BB962C8B-B14F-4D97-AF65-F5344CB8AC3E}">
        <p14:creationId xmlns:p14="http://schemas.microsoft.com/office/powerpoint/2010/main" val="148957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B946C-59AE-47D5-8188-D1844251C280}"/>
              </a:ext>
            </a:extLst>
          </p:cNvPr>
          <p:cNvSpPr>
            <a:spLocks noGrp="1"/>
          </p:cNvSpPr>
          <p:nvPr>
            <p:ph type="title"/>
          </p:nvPr>
        </p:nvSpPr>
        <p:spPr/>
        <p:txBody>
          <a:bodyPr/>
          <a:lstStyle/>
          <a:p>
            <a:r>
              <a:rPr lang="en-US"/>
              <a:t>Click to edit Master title style</a:t>
            </a:r>
            <a:endParaRPr lang="aa-ET"/>
          </a:p>
        </p:txBody>
      </p:sp>
      <p:sp>
        <p:nvSpPr>
          <p:cNvPr id="3" name="Date Placeholder 2">
            <a:extLst>
              <a:ext uri="{FF2B5EF4-FFF2-40B4-BE49-F238E27FC236}">
                <a16:creationId xmlns:a16="http://schemas.microsoft.com/office/drawing/2014/main" id="{0B01EE46-6370-4855-8EC2-0F8DAABC4258}"/>
              </a:ext>
            </a:extLst>
          </p:cNvPr>
          <p:cNvSpPr>
            <a:spLocks noGrp="1"/>
          </p:cNvSpPr>
          <p:nvPr>
            <p:ph type="dt" sz="half" idx="10"/>
          </p:nvPr>
        </p:nvSpPr>
        <p:spPr/>
        <p:txBody>
          <a:bodyPr/>
          <a:lstStyle/>
          <a:p>
            <a:fld id="{D9D9462E-4475-41B0-BC27-9E19A3EC4B44}" type="datetimeFigureOut">
              <a:rPr lang="aa-ET" smtClean="0"/>
              <a:t>01/12/2024</a:t>
            </a:fld>
            <a:endParaRPr lang="aa-ET"/>
          </a:p>
        </p:txBody>
      </p:sp>
      <p:sp>
        <p:nvSpPr>
          <p:cNvPr id="4" name="Footer Placeholder 3">
            <a:extLst>
              <a:ext uri="{FF2B5EF4-FFF2-40B4-BE49-F238E27FC236}">
                <a16:creationId xmlns:a16="http://schemas.microsoft.com/office/drawing/2014/main" id="{DF376134-B30B-4962-BAE5-2797C6537048}"/>
              </a:ext>
            </a:extLst>
          </p:cNvPr>
          <p:cNvSpPr>
            <a:spLocks noGrp="1"/>
          </p:cNvSpPr>
          <p:nvPr>
            <p:ph type="ftr" sz="quarter" idx="11"/>
          </p:nvPr>
        </p:nvSpPr>
        <p:spPr/>
        <p:txBody>
          <a:bodyPr/>
          <a:lstStyle/>
          <a:p>
            <a:endParaRPr lang="aa-ET"/>
          </a:p>
        </p:txBody>
      </p:sp>
      <p:sp>
        <p:nvSpPr>
          <p:cNvPr id="5" name="Slide Number Placeholder 4">
            <a:extLst>
              <a:ext uri="{FF2B5EF4-FFF2-40B4-BE49-F238E27FC236}">
                <a16:creationId xmlns:a16="http://schemas.microsoft.com/office/drawing/2014/main" id="{265FFD0D-056D-48BA-B0CC-182171AEF9C3}"/>
              </a:ext>
            </a:extLst>
          </p:cNvPr>
          <p:cNvSpPr>
            <a:spLocks noGrp="1"/>
          </p:cNvSpPr>
          <p:nvPr>
            <p:ph type="sldNum" sz="quarter" idx="12"/>
          </p:nvPr>
        </p:nvSpPr>
        <p:spPr/>
        <p:txBody>
          <a:bodyPr/>
          <a:lstStyle/>
          <a:p>
            <a:fld id="{52BA4B6E-F21D-4BC9-8B42-ACAE9DC73C80}" type="slidenum">
              <a:rPr lang="aa-ET" smtClean="0"/>
              <a:t>‹#›</a:t>
            </a:fld>
            <a:endParaRPr lang="aa-ET"/>
          </a:p>
        </p:txBody>
      </p:sp>
    </p:spTree>
    <p:extLst>
      <p:ext uri="{BB962C8B-B14F-4D97-AF65-F5344CB8AC3E}">
        <p14:creationId xmlns:p14="http://schemas.microsoft.com/office/powerpoint/2010/main" val="5538696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66006" y="31413"/>
            <a:ext cx="40671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zh-CN" sz="1000" b="1" kern="1200" dirty="0">
                <a:solidFill>
                  <a:schemeClr val="tx1"/>
                </a:solidFill>
                <a:effectLst/>
                <a:latin typeface="Arial" panose="020B0604020202020204" pitchFamily="34" charset="0"/>
                <a:ea typeface="+mn-ea"/>
                <a:cs typeface="Arial" panose="020B0604020202020204" pitchFamily="34" charset="0"/>
              </a:rPr>
              <a:t>SA WG2 Meeting #160-Ad Hoc-e	</a:t>
            </a:r>
            <a:endParaRPr lang="zh-CN" altLang="zh-CN" sz="1000" kern="1200" dirty="0">
              <a:solidFill>
                <a:schemeClr val="tx1"/>
              </a:solidFill>
              <a:effectLst/>
              <a:latin typeface="Arial" panose="020B0604020202020204" pitchFamily="34" charset="0"/>
              <a:ea typeface="+mn-ea"/>
              <a:cs typeface="Arial" panose="020B0604020202020204" pitchFamily="34" charset="0"/>
            </a:endParaRPr>
          </a:p>
          <a:p>
            <a:r>
              <a:rPr lang="en-GB" altLang="zh-CN" sz="1000" b="1" kern="1200" dirty="0">
                <a:solidFill>
                  <a:schemeClr val="tx1"/>
                </a:solidFill>
                <a:effectLst/>
                <a:latin typeface="Arial" panose="020B0604020202020204" pitchFamily="34" charset="0"/>
                <a:ea typeface="+mn-ea"/>
                <a:cs typeface="Arial" panose="020B0604020202020204" pitchFamily="34" charset="0"/>
              </a:rPr>
              <a:t>E-meeting, January 22 – 29, 2024</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S2-2400162</a:t>
            </a:r>
          </a:p>
          <a:p>
            <a:pPr algn="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29781" y="2429366"/>
            <a:ext cx="7886700" cy="1985027"/>
          </a:xfrm>
        </p:spPr>
        <p:txBody>
          <a:bodyPr/>
          <a:lstStyle/>
          <a:p>
            <a:pPr algn="ctr" eaLnBrk="1" hangingPunct="1"/>
            <a:r>
              <a:rPr lang="en-GB" altLang="zh-CN" b="1" dirty="0"/>
              <a:t>Remote UE accessing services provided by PIN (RUASP)</a:t>
            </a:r>
            <a:endParaRPr lang="en-GB" altLang="en-US" b="1" dirty="0">
              <a:latin typeface="+mn-lt"/>
            </a:endParaRP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4836767" y="4553249"/>
            <a:ext cx="2722876" cy="839787"/>
          </a:xfrm>
        </p:spPr>
        <p:txBody>
          <a:bodyPr/>
          <a:lstStyle/>
          <a:p>
            <a:pPr marL="0" indent="0" eaLnBrk="1" hangingPunct="1">
              <a:buFontTx/>
              <a:buNone/>
            </a:pPr>
            <a:r>
              <a:rPr lang="en-GB" altLang="en-US" dirty="0"/>
              <a:t>Huawei, </a:t>
            </a:r>
            <a:r>
              <a:rPr lang="en-GB" altLang="en-US" dirty="0" err="1"/>
              <a:t>HiSilicon</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GB" dirty="0"/>
              <a:t>Use Cases - Overview </a:t>
            </a:r>
          </a:p>
        </p:txBody>
      </p:sp>
      <p:sp>
        <p:nvSpPr>
          <p:cNvPr id="6" name="矩形 5">
            <a:extLst>
              <a:ext uri="{FF2B5EF4-FFF2-40B4-BE49-F238E27FC236}">
                <a16:creationId xmlns:a16="http://schemas.microsoft.com/office/drawing/2014/main" id="{2008B9EB-FD03-4692-9815-3DEC770912BF}"/>
              </a:ext>
            </a:extLst>
          </p:cNvPr>
          <p:cNvSpPr/>
          <p:nvPr/>
        </p:nvSpPr>
        <p:spPr>
          <a:xfrm>
            <a:off x="285803" y="4848849"/>
            <a:ext cx="6396384" cy="1407095"/>
          </a:xfrm>
          <a:prstGeom prst="rect">
            <a:avLst/>
          </a:prstGeom>
          <a:solidFill>
            <a:srgbClr val="44546A">
              <a:lumMod val="95000"/>
            </a:srgbClr>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914400">
              <a:defRPr/>
            </a:pPr>
            <a:endParaRPr lang="zh-CN" altLang="en-US" kern="0" dirty="0">
              <a:solidFill>
                <a:srgbClr val="FFFFFF"/>
              </a:solidFill>
              <a:latin typeface="Calibri" panose="020F0502020204030204"/>
              <a:ea typeface="宋体" panose="02010600030101010101" pitchFamily="2" charset="-122"/>
              <a:sym typeface="Arial" panose="020B0604020202020204" pitchFamily="34" charset="0"/>
            </a:endParaRPr>
          </a:p>
        </p:txBody>
      </p:sp>
      <p:sp>
        <p:nvSpPr>
          <p:cNvPr id="7" name="矩形 6">
            <a:extLst>
              <a:ext uri="{FF2B5EF4-FFF2-40B4-BE49-F238E27FC236}">
                <a16:creationId xmlns:a16="http://schemas.microsoft.com/office/drawing/2014/main" id="{2917FBD4-6AA5-4605-9342-E1153CF6B357}"/>
              </a:ext>
            </a:extLst>
          </p:cNvPr>
          <p:cNvSpPr/>
          <p:nvPr/>
        </p:nvSpPr>
        <p:spPr>
          <a:xfrm>
            <a:off x="382864" y="4848848"/>
            <a:ext cx="6299324" cy="1384995"/>
          </a:xfrm>
          <a:prstGeom prst="rect">
            <a:avLst/>
          </a:prstGeom>
        </p:spPr>
        <p:txBody>
          <a:bodyPr wrap="square">
            <a:spAutoFit/>
          </a:bodyPr>
          <a:lstStyle/>
          <a:p>
            <a:pPr>
              <a:lnSpc>
                <a:spcPct val="150000"/>
              </a:lnSpc>
            </a:pPr>
            <a:r>
              <a:rPr lang="en-US" altLang="zh-CN" sz="1400" b="1" dirty="0">
                <a:solidFill>
                  <a:prstClr val="white"/>
                </a:solidFill>
                <a:ea typeface="微软雅黑" panose="020B0503020204020204" pitchFamily="34" charset="-122"/>
              </a:rPr>
              <a:t>Use Cases :</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Case1</a:t>
            </a:r>
            <a:r>
              <a:rPr lang="zh-CN" altLang="en-US" sz="1400" b="1" dirty="0">
                <a:solidFill>
                  <a:prstClr val="white"/>
                </a:solidFill>
                <a:ea typeface="微软雅黑" panose="020B0503020204020204" pitchFamily="34" charset="-122"/>
              </a:rPr>
              <a:t>：</a:t>
            </a:r>
            <a:r>
              <a:rPr lang="en-US" altLang="zh-CN" sz="1400" b="1" dirty="0" err="1">
                <a:solidFill>
                  <a:prstClr val="white"/>
                </a:solidFill>
                <a:ea typeface="微软雅黑" panose="020B0503020204020204" pitchFamily="34" charset="-122"/>
              </a:rPr>
              <a:t>ToB</a:t>
            </a:r>
            <a:r>
              <a:rPr lang="en-US" altLang="zh-CN" sz="1400" b="1" dirty="0">
                <a:solidFill>
                  <a:prstClr val="white"/>
                </a:solidFill>
                <a:ea typeface="微软雅黑" panose="020B0503020204020204" pitchFamily="34" charset="-122"/>
              </a:rPr>
              <a:t>, mobile office case</a:t>
            </a:r>
          </a:p>
          <a:p>
            <a:pPr marL="342900" indent="-342900">
              <a:lnSpc>
                <a:spcPct val="150000"/>
              </a:lnSpc>
              <a:buFont typeface="Wingdings" panose="05000000000000000000" pitchFamily="2" charset="2"/>
              <a:buChar char="u"/>
            </a:pPr>
            <a:r>
              <a:rPr lang="en-US" altLang="zh-CN" sz="1400" b="1" dirty="0">
                <a:solidFill>
                  <a:prstClr val="white"/>
                </a:solidFill>
                <a:ea typeface="微软雅黑" panose="020B0503020204020204" pitchFamily="34" charset="-122"/>
              </a:rPr>
              <a:t>Case2:  </a:t>
            </a:r>
            <a:r>
              <a:rPr lang="en-US" altLang="zh-CN" sz="1400" b="1" dirty="0" err="1">
                <a:solidFill>
                  <a:prstClr val="white"/>
                </a:solidFill>
                <a:ea typeface="微软雅黑" panose="020B0503020204020204" pitchFamily="34" charset="-122"/>
              </a:rPr>
              <a:t>ToH</a:t>
            </a:r>
            <a:r>
              <a:rPr lang="en-US" altLang="zh-CN" sz="1400" b="1" dirty="0">
                <a:solidFill>
                  <a:prstClr val="white"/>
                </a:solidFill>
                <a:ea typeface="微软雅黑" panose="020B0503020204020204" pitchFamily="34" charset="-122"/>
              </a:rPr>
              <a:t>, </a:t>
            </a:r>
            <a:r>
              <a:rPr lang="en-US" altLang="zh-CN" sz="1400" b="1" dirty="0" err="1">
                <a:solidFill>
                  <a:prstClr val="white"/>
                </a:solidFill>
                <a:ea typeface="微软雅黑" panose="020B0503020204020204" pitchFamily="34" charset="-122"/>
              </a:rPr>
              <a:t>IoT</a:t>
            </a:r>
            <a:r>
              <a:rPr lang="en-US" altLang="zh-CN" sz="1400" b="1" dirty="0">
                <a:solidFill>
                  <a:prstClr val="white"/>
                </a:solidFill>
                <a:ea typeface="微软雅黑" panose="020B0503020204020204" pitchFamily="34" charset="-122"/>
              </a:rPr>
              <a:t> devices in smart home , e.g. </a:t>
            </a:r>
            <a:r>
              <a:rPr lang="en-US" altLang="zh-CN" sz="1400" b="1" dirty="0">
                <a:solidFill>
                  <a:schemeClr val="bg1"/>
                </a:solidFill>
              </a:rPr>
              <a:t>Network Attached Storage (NAS)</a:t>
            </a:r>
            <a:r>
              <a:rPr lang="en-US" altLang="zh-CN" sz="1400" b="1" dirty="0">
                <a:solidFill>
                  <a:prstClr val="white"/>
                </a:solidFill>
                <a:ea typeface="微软雅黑" panose="020B0503020204020204" pitchFamily="34" charset="-122"/>
              </a:rPr>
              <a:t>, </a:t>
            </a:r>
            <a:r>
              <a:rPr lang="en-US" altLang="zh-CN" sz="1400" b="1" dirty="0">
                <a:solidFill>
                  <a:schemeClr val="bg1"/>
                </a:solidFill>
                <a:ea typeface="微软雅黑" panose="020B0503020204020204" pitchFamily="34" charset="-122"/>
              </a:rPr>
              <a:t>home security device, VR/XR device, etc.</a:t>
            </a:r>
          </a:p>
        </p:txBody>
      </p:sp>
      <p:sp>
        <p:nvSpPr>
          <p:cNvPr id="9" name="矩形 8">
            <a:extLst>
              <a:ext uri="{FF2B5EF4-FFF2-40B4-BE49-F238E27FC236}">
                <a16:creationId xmlns:a16="http://schemas.microsoft.com/office/drawing/2014/main" id="{A2D90813-5504-4892-901D-D0F25C6033BF}"/>
              </a:ext>
            </a:extLst>
          </p:cNvPr>
          <p:cNvSpPr/>
          <p:nvPr/>
        </p:nvSpPr>
        <p:spPr>
          <a:xfrm>
            <a:off x="7360470" y="2024640"/>
            <a:ext cx="3974470" cy="3370153"/>
          </a:xfrm>
          <a:prstGeom prst="rect">
            <a:avLst/>
          </a:prstGeom>
        </p:spPr>
        <p:txBody>
          <a:bodyPr wrap="square">
            <a:spAutoFit/>
          </a:bodyPr>
          <a:lstStyle/>
          <a:p>
            <a:pPr fontAlgn="base" hangingPunct="0">
              <a:spcAft>
                <a:spcPts val="900"/>
              </a:spcAft>
            </a:pPr>
            <a:r>
              <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rPr>
              <a:t>Use Cases for RUASP</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toB</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For the remote UE, i.e. the employee’ UE outside the office, it can communicate with the office equipment located in his private network no matter where the user is, in order to support mobile office. </a:t>
            </a:r>
            <a:endParaRPr lang="zh-CN" altLang="en-US" sz="1400"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fontAlgn="base" hangingPunct="0">
              <a:spcAft>
                <a:spcPts val="900"/>
              </a:spcAft>
              <a:buFont typeface="Times New Roman" panose="02020603050405020304" pitchFamily="18" charset="0"/>
              <a:buChar char="-"/>
            </a:pP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toH</a:t>
            </a:r>
            <a:r>
              <a:rPr lang="zh-CN" altLang="en-US" sz="1400" dirty="0">
                <a:latin typeface="Times New Roman" panose="02020603050405020304" pitchFamily="18" charset="0"/>
                <a:ea typeface="Times New Roman" panose="02020603050405020304" pitchFamily="18" charset="0"/>
                <a:cs typeface="Times New Roman" panose="02020603050405020304" pitchFamily="18" charset="0"/>
              </a:rPr>
              <a:t>：</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IoT</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devices or non-3GPP devices (e.g. NAS server, smart home security device, XR/VR terminal, </a:t>
            </a:r>
            <a:r>
              <a:rPr lang="en-US" altLang="zh-CN" sz="1400" dirty="0" err="1">
                <a:latin typeface="Times New Roman" panose="02020603050405020304" pitchFamily="18" charset="0"/>
                <a:ea typeface="Times New Roman" panose="02020603050405020304" pitchFamily="18" charset="0"/>
                <a:cs typeface="Times New Roman" panose="02020603050405020304" pitchFamily="18" charset="0"/>
              </a:rPr>
              <a:t>etc</a:t>
            </a: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 are connected to 5GC via residential Gateway which supports cellular or wireline access. The mobile phone outside the home network (i.e. remote UE) may be authorized to access these IoT devices or non-3GPP devices when needed.</a:t>
            </a:r>
            <a:endParaRPr lang="zh-CN" altLang="zh-CN" sz="1400" dirty="0">
              <a:latin typeface="Arial" panose="020B0604020202020204" pitchFamily="34" charset="0"/>
              <a:ea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2"/>
          <a:stretch>
            <a:fillRect/>
          </a:stretch>
        </p:blipFill>
        <p:spPr>
          <a:xfrm>
            <a:off x="211611" y="1951269"/>
            <a:ext cx="6641830" cy="2355368"/>
          </a:xfrm>
          <a:prstGeom prst="rect">
            <a:avLst/>
          </a:prstGeom>
        </p:spPr>
      </p:pic>
      <p:pic>
        <p:nvPicPr>
          <p:cNvPr id="10" name="Picture 19" descr="\\Bchief-sever180\共享\华为\2016\6月\D-201606417-金融营销材料设计-刘泉\文件\link\组 26.png">
            <a:extLst>
              <a:ext uri="{FF2B5EF4-FFF2-40B4-BE49-F238E27FC236}">
                <a16:creationId xmlns:a16="http://schemas.microsoft.com/office/drawing/2014/main" id="{D1D7BDFB-1388-4AA4-83DF-BA28B63E77B9}"/>
              </a:ext>
            </a:extLst>
          </p:cNvPr>
          <p:cNvPicPr>
            <a:picLocks noChangeAspect="1" noChangeArrowheads="1"/>
          </p:cNvPicPr>
          <p:nvPr/>
        </p:nvPicPr>
        <p:blipFill>
          <a:blip r:embed="rId3" cstate="print">
            <a:duotone>
              <a:srgbClr val="4472C4">
                <a:shade val="45000"/>
                <a:satMod val="135000"/>
              </a:srgbClr>
              <a:prstClr val="white"/>
            </a:duotone>
            <a:lum bright="-10000"/>
            <a:extLst>
              <a:ext uri="{28A0092B-C50C-407E-A947-70E740481C1C}">
                <a14:useLocalDpi xmlns:a14="http://schemas.microsoft.com/office/drawing/2010/main" val="0"/>
              </a:ext>
            </a:extLst>
          </a:blip>
          <a:srcRect/>
          <a:stretch>
            <a:fillRect/>
          </a:stretch>
        </p:blipFill>
        <p:spPr bwMode="auto">
          <a:xfrm flipH="1">
            <a:off x="696110" y="4221307"/>
            <a:ext cx="5438237" cy="600263"/>
          </a:xfrm>
          <a:prstGeom prst="rect">
            <a:avLst/>
          </a:prstGeom>
          <a:noFill/>
        </p:spPr>
      </p:pic>
    </p:spTree>
    <p:extLst>
      <p:ext uri="{BB962C8B-B14F-4D97-AF65-F5344CB8AC3E}">
        <p14:creationId xmlns:p14="http://schemas.microsoft.com/office/powerpoint/2010/main" val="170936874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stretch>
            <a:fillRect/>
          </a:stretch>
        </p:blipFill>
        <p:spPr>
          <a:xfrm>
            <a:off x="5740004" y="4149832"/>
            <a:ext cx="5781675" cy="2019300"/>
          </a:xfrm>
          <a:prstGeom prst="rect">
            <a:avLst/>
          </a:prstGeom>
        </p:spPr>
      </p:pic>
      <p:sp>
        <p:nvSpPr>
          <p:cNvPr id="5" name="Title 1">
            <a:extLst>
              <a:ext uri="{FF2B5EF4-FFF2-40B4-BE49-F238E27FC236}">
                <a16:creationId xmlns:a16="http://schemas.microsoft.com/office/drawing/2014/main" id="{ABBEB521-0392-4C05-9229-783323084EB4}"/>
              </a:ext>
            </a:extLst>
          </p:cNvPr>
          <p:cNvSpPr>
            <a:spLocks noGrp="1"/>
          </p:cNvSpPr>
          <p:nvPr>
            <p:ph type="title"/>
          </p:nvPr>
        </p:nvSpPr>
        <p:spPr>
          <a:xfrm>
            <a:off x="202589" y="418501"/>
            <a:ext cx="8353426" cy="1081088"/>
          </a:xfrm>
        </p:spPr>
        <p:txBody>
          <a:bodyPr/>
          <a:lstStyle/>
          <a:p>
            <a:r>
              <a:rPr lang="en-US" altLang="zh-CN" dirty="0"/>
              <a:t>Problem and existing solution</a:t>
            </a:r>
            <a:endParaRPr lang="en-GB" dirty="0"/>
          </a:p>
        </p:txBody>
      </p:sp>
      <p:sp>
        <p:nvSpPr>
          <p:cNvPr id="9" name="矩形 8">
            <a:extLst>
              <a:ext uri="{FF2B5EF4-FFF2-40B4-BE49-F238E27FC236}">
                <a16:creationId xmlns:a16="http://schemas.microsoft.com/office/drawing/2014/main" id="{A2D90813-5504-4892-901D-D0F25C6033BF}"/>
              </a:ext>
            </a:extLst>
          </p:cNvPr>
          <p:cNvSpPr/>
          <p:nvPr/>
        </p:nvSpPr>
        <p:spPr>
          <a:xfrm>
            <a:off x="202587" y="1866729"/>
            <a:ext cx="5229492" cy="2723823"/>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Problem description, taking </a:t>
            </a:r>
            <a:r>
              <a:rPr lang="en-US" altLang="zh-CN" sz="1600" b="1" dirty="0" err="1">
                <a:latin typeface="Times New Roman" panose="02020603050405020304" pitchFamily="18" charset="0"/>
                <a:ea typeface="Times New Roman" panose="02020603050405020304" pitchFamily="18" charset="0"/>
                <a:cs typeface="Times New Roman" panose="02020603050405020304" pitchFamily="18" charset="0"/>
              </a:rPr>
              <a:t>toH</a:t>
            </a: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 case as an example: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For the security and limited number of IPv4 addresses issue, the IoT devices in smart home will use the private IP address, which may be allocated by residential gateway (e.g. PEGC) or by 5GC, or firewall will be deployed in the network side. Therefore, the UE cannot connect the devices behind the NAT directly when the UE is in the offsite area (called remote UE). </a:t>
            </a: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NAT type as defined by RFC 3489 includes four types, full cone, restricted cone, port restricted cone, and symmetric, the success rate of NAT traversal based on the STUN technology (RFC 5389) is about </a:t>
            </a:r>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50% to 80%. </a:t>
            </a:r>
          </a:p>
        </p:txBody>
      </p:sp>
      <p:sp>
        <p:nvSpPr>
          <p:cNvPr id="38" name="矩形 37">
            <a:extLst>
              <a:ext uri="{FF2B5EF4-FFF2-40B4-BE49-F238E27FC236}">
                <a16:creationId xmlns:a16="http://schemas.microsoft.com/office/drawing/2014/main" id="{A2D90813-5504-4892-901D-D0F25C6033BF}"/>
              </a:ext>
            </a:extLst>
          </p:cNvPr>
          <p:cNvSpPr/>
          <p:nvPr/>
        </p:nvSpPr>
        <p:spPr>
          <a:xfrm>
            <a:off x="202587" y="4853387"/>
            <a:ext cx="5129903" cy="1315745"/>
          </a:xfrm>
          <a:prstGeom prst="rect">
            <a:avLst/>
          </a:prstGeom>
        </p:spPr>
        <p:txBody>
          <a:bodyPr wrap="square">
            <a:spAutoFit/>
          </a:bodyPr>
          <a:lstStyle/>
          <a:p>
            <a:pPr fontAlgn="base" hangingPunct="0">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Existing solution to solve the NAT issue:</a:t>
            </a:r>
            <a:endParaRPr lang="en-GB" altLang="zh-CN" sz="1600" b="1" dirty="0">
              <a:latin typeface="Times New Roman" panose="02020603050405020304" pitchFamily="18" charset="0"/>
              <a:ea typeface="Times New Roman" panose="02020603050405020304" pitchFamily="18" charset="0"/>
              <a:cs typeface="Times New Roman" panose="02020603050405020304" pitchFamily="18" charset="0"/>
            </a:endParaRPr>
          </a:p>
          <a:p>
            <a:pPr marL="342900" indent="-342900">
              <a:spcAft>
                <a:spcPts val="900"/>
              </a:spcAft>
              <a:buFont typeface="Times New Roman" panose="02020603050405020304" pitchFamily="18" charset="0"/>
              <a:buChar char="-"/>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common solution in the industry is to deploy the relay node in the network side (e.g. in public cloud) to fully solve the NAT traversal issue.  However, there are some disadvantages for this solution, to see the details in the next slide. </a:t>
            </a:r>
          </a:p>
        </p:txBody>
      </p:sp>
      <p:sp>
        <p:nvSpPr>
          <p:cNvPr id="41" name="文本框 40"/>
          <p:cNvSpPr txBox="1"/>
          <p:nvPr/>
        </p:nvSpPr>
        <p:spPr>
          <a:xfrm>
            <a:off x="7221392" y="6169132"/>
            <a:ext cx="3579392" cy="276999"/>
          </a:xfrm>
          <a:prstGeom prst="rect">
            <a:avLst/>
          </a:prstGeom>
          <a:noFill/>
        </p:spPr>
        <p:txBody>
          <a:bodyPr wrap="square" rtlCol="0">
            <a:spAutoFit/>
          </a:bodyPr>
          <a:lstStyle/>
          <a:p>
            <a:r>
              <a:rPr lang="en-US" altLang="zh-CN" sz="1200" b="1" dirty="0"/>
              <a:t>Existing solution based on the relay node</a:t>
            </a:r>
            <a:endParaRPr lang="zh-CN" altLang="en-US" sz="1200" b="1" dirty="0"/>
          </a:p>
        </p:txBody>
      </p:sp>
      <p:sp>
        <p:nvSpPr>
          <p:cNvPr id="40" name="文本框 39"/>
          <p:cNvSpPr txBox="1"/>
          <p:nvPr/>
        </p:nvSpPr>
        <p:spPr>
          <a:xfrm>
            <a:off x="7701225" y="3782002"/>
            <a:ext cx="2058410" cy="276999"/>
          </a:xfrm>
          <a:prstGeom prst="rect">
            <a:avLst/>
          </a:prstGeom>
          <a:noFill/>
        </p:spPr>
        <p:txBody>
          <a:bodyPr wrap="square" rtlCol="0">
            <a:spAutoFit/>
          </a:bodyPr>
          <a:lstStyle/>
          <a:p>
            <a:r>
              <a:rPr lang="en-US" altLang="zh-CN" sz="1200" b="1" dirty="0"/>
              <a:t>NAT traversal failure </a:t>
            </a:r>
            <a:endParaRPr lang="zh-CN" altLang="en-US" sz="1200" b="1" dirty="0"/>
          </a:p>
        </p:txBody>
      </p:sp>
      <p:pic>
        <p:nvPicPr>
          <p:cNvPr id="2" name="图片 1"/>
          <p:cNvPicPr>
            <a:picLocks noChangeAspect="1"/>
          </p:cNvPicPr>
          <p:nvPr/>
        </p:nvPicPr>
        <p:blipFill>
          <a:blip r:embed="rId3"/>
          <a:stretch>
            <a:fillRect/>
          </a:stretch>
        </p:blipFill>
        <p:spPr>
          <a:xfrm>
            <a:off x="5587858" y="1866729"/>
            <a:ext cx="5753100" cy="1922935"/>
          </a:xfrm>
          <a:prstGeom prst="rect">
            <a:avLst/>
          </a:prstGeom>
        </p:spPr>
      </p:pic>
    </p:spTree>
    <p:extLst>
      <p:ext uri="{BB962C8B-B14F-4D97-AF65-F5344CB8AC3E}">
        <p14:creationId xmlns:p14="http://schemas.microsoft.com/office/powerpoint/2010/main" val="109636257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301323" y="525101"/>
            <a:ext cx="8939543" cy="1075052"/>
          </a:xfrm>
        </p:spPr>
        <p:txBody>
          <a:bodyPr>
            <a:normAutofit/>
          </a:bodyPr>
          <a:lstStyle/>
          <a:p>
            <a:r>
              <a:rPr lang="en-US" altLang="zh-CN" dirty="0"/>
              <a:t>Requirement</a:t>
            </a:r>
            <a:endParaRPr lang="en-US" dirty="0"/>
          </a:p>
        </p:txBody>
      </p:sp>
      <p:sp>
        <p:nvSpPr>
          <p:cNvPr id="39" name="矩形 38"/>
          <p:cNvSpPr/>
          <p:nvPr/>
        </p:nvSpPr>
        <p:spPr>
          <a:xfrm>
            <a:off x="301322" y="2186803"/>
            <a:ext cx="5909729" cy="1661993"/>
          </a:xfrm>
          <a:prstGeom prst="rect">
            <a:avLst/>
          </a:prstGeom>
        </p:spPr>
        <p:txBody>
          <a:bodyPr wrap="square">
            <a:spAutoFit/>
          </a:bodyPr>
          <a:lstStyle/>
          <a:p>
            <a:pPr hangingPunct="0"/>
            <a:r>
              <a:rPr lang="en-US" altLang="zh-CN" sz="1600" b="1" dirty="0"/>
              <a:t>The disadvantages for the existing solution (Red path) as below: </a:t>
            </a:r>
          </a:p>
          <a:p>
            <a:pPr marL="285750" indent="-285750">
              <a:buFont typeface="Arial" panose="020B0604020202020204" pitchFamily="34" charset="0"/>
              <a:buChar char="•"/>
            </a:pPr>
            <a:r>
              <a:rPr lang="en-US" altLang="zh-CN" sz="1400" b="1" dirty="0"/>
              <a:t>Issue1</a:t>
            </a:r>
            <a:r>
              <a:rPr lang="zh-CN" altLang="en-US" sz="1400" b="1" dirty="0"/>
              <a:t>：</a:t>
            </a:r>
            <a:r>
              <a:rPr lang="en-US" altLang="zh-CN" sz="1400" dirty="0"/>
              <a:t> High cost of relay node deployment, especially for the high bandwidth service, e.g. NAS service, home monitoring.</a:t>
            </a:r>
          </a:p>
          <a:p>
            <a:pPr marL="285750" indent="-285750" hangingPunct="0">
              <a:buFont typeface="Arial" panose="020B0604020202020204" pitchFamily="34" charset="0"/>
              <a:buChar char="•"/>
            </a:pPr>
            <a:r>
              <a:rPr lang="en-US" altLang="zh-CN" sz="1400" b="1" dirty="0"/>
              <a:t>Issue2</a:t>
            </a:r>
            <a:r>
              <a:rPr lang="zh-CN" altLang="en-US" sz="1400" b="1" dirty="0"/>
              <a:t>：</a:t>
            </a:r>
            <a:r>
              <a:rPr lang="en-US" altLang="zh-CN" sz="1400" dirty="0"/>
              <a:t>The inferior path that cost wastes of resources; Shared transport link affects service experience.  </a:t>
            </a:r>
          </a:p>
          <a:p>
            <a:pPr marL="285750" indent="-285750" hangingPunct="0">
              <a:buFont typeface="Arial" panose="020B0604020202020204" pitchFamily="34" charset="0"/>
              <a:buChar char="•"/>
            </a:pPr>
            <a:r>
              <a:rPr lang="en-US" altLang="zh-CN" sz="1400" b="1" dirty="0"/>
              <a:t>Issue3:</a:t>
            </a:r>
            <a:r>
              <a:rPr lang="zh-CN" altLang="en-US" sz="1400" b="1" dirty="0"/>
              <a:t>  </a:t>
            </a:r>
            <a:r>
              <a:rPr lang="en-US" altLang="zh-CN" sz="1400" dirty="0"/>
              <a:t>Security risks for privacy disclosure. </a:t>
            </a:r>
          </a:p>
        </p:txBody>
      </p:sp>
      <p:sp>
        <p:nvSpPr>
          <p:cNvPr id="9" name="矩形 8"/>
          <p:cNvSpPr/>
          <p:nvPr/>
        </p:nvSpPr>
        <p:spPr>
          <a:xfrm>
            <a:off x="301322" y="4533359"/>
            <a:ext cx="5827820" cy="1077218"/>
          </a:xfrm>
          <a:prstGeom prst="rect">
            <a:avLst/>
          </a:prstGeom>
        </p:spPr>
        <p:txBody>
          <a:bodyPr wrap="square">
            <a:spAutoFit/>
          </a:bodyPr>
          <a:lstStyle/>
          <a:p>
            <a:pPr hangingPunct="0"/>
            <a:r>
              <a:rPr lang="en-US" altLang="zh-CN" sz="1600" b="1" dirty="0"/>
              <a:t>Requirement: </a:t>
            </a:r>
            <a:r>
              <a:rPr lang="en-US" altLang="zh-CN" sz="1600" dirty="0"/>
              <a:t>To overcome the above disadvantage for the relay-based solution and bring new revenue to the operators, a non-OTT based solution needs to be defined by 5GC (Green path).</a:t>
            </a:r>
            <a:endParaRPr lang="en-US" altLang="zh-CN" sz="1400" dirty="0"/>
          </a:p>
        </p:txBody>
      </p:sp>
      <p:sp>
        <p:nvSpPr>
          <p:cNvPr id="3" name="下箭头 2"/>
          <p:cNvSpPr/>
          <p:nvPr/>
        </p:nvSpPr>
        <p:spPr>
          <a:xfrm>
            <a:off x="2972038" y="3946634"/>
            <a:ext cx="199177" cy="48888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p:cNvPicPr>
            <a:picLocks noChangeAspect="1"/>
          </p:cNvPicPr>
          <p:nvPr/>
        </p:nvPicPr>
        <p:blipFill>
          <a:blip r:embed="rId2"/>
          <a:stretch>
            <a:fillRect/>
          </a:stretch>
        </p:blipFill>
        <p:spPr>
          <a:xfrm>
            <a:off x="6211051" y="2143799"/>
            <a:ext cx="5619006" cy="3359448"/>
          </a:xfrm>
          <a:prstGeom prst="rect">
            <a:avLst/>
          </a:prstGeom>
        </p:spPr>
      </p:pic>
    </p:spTree>
    <p:extLst>
      <p:ext uri="{BB962C8B-B14F-4D97-AF65-F5344CB8AC3E}">
        <p14:creationId xmlns:p14="http://schemas.microsoft.com/office/powerpoint/2010/main" val="2384357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557543" y="395944"/>
            <a:ext cx="10515600" cy="1325563"/>
          </a:xfrm>
        </p:spPr>
        <p:txBody>
          <a:bodyPr/>
          <a:lstStyle/>
          <a:p>
            <a:r>
              <a:rPr lang="en-US" altLang="zh-CN" sz="4000" dirty="0"/>
              <a:t>PIN solution in R18</a:t>
            </a:r>
            <a:endParaRPr lang="en-GB" altLang="en-US" sz="4000" dirty="0"/>
          </a:p>
        </p:txBody>
      </p:sp>
      <p:pic>
        <p:nvPicPr>
          <p:cNvPr id="72" name="图片 71">
            <a:extLst>
              <a:ext uri="{FF2B5EF4-FFF2-40B4-BE49-F238E27FC236}">
                <a16:creationId xmlns:a16="http://schemas.microsoft.com/office/drawing/2014/main" id="{A127DA78-8FCA-4299-B332-357D7278D486}"/>
              </a:ext>
            </a:extLst>
          </p:cNvPr>
          <p:cNvPicPr>
            <a:picLocks noChangeAspect="1"/>
          </p:cNvPicPr>
          <p:nvPr/>
        </p:nvPicPr>
        <p:blipFill>
          <a:blip r:embed="rId3"/>
          <a:stretch>
            <a:fillRect/>
          </a:stretch>
        </p:blipFill>
        <p:spPr>
          <a:xfrm>
            <a:off x="404856" y="2891233"/>
            <a:ext cx="2485535" cy="2717940"/>
          </a:xfrm>
          <a:prstGeom prst="rect">
            <a:avLst/>
          </a:prstGeom>
        </p:spPr>
      </p:pic>
      <p:sp>
        <p:nvSpPr>
          <p:cNvPr id="73" name="矩形 72">
            <a:extLst>
              <a:ext uri="{FF2B5EF4-FFF2-40B4-BE49-F238E27FC236}">
                <a16:creationId xmlns:a16="http://schemas.microsoft.com/office/drawing/2014/main" id="{220F290A-3CEC-48A0-93A1-3529D6D74C1A}"/>
              </a:ext>
            </a:extLst>
          </p:cNvPr>
          <p:cNvSpPr/>
          <p:nvPr/>
        </p:nvSpPr>
        <p:spPr>
          <a:xfrm>
            <a:off x="2989374" y="2737379"/>
            <a:ext cx="1902681" cy="3046988"/>
          </a:xfrm>
          <a:prstGeom prst="rect">
            <a:avLst/>
          </a:prstGeom>
        </p:spPr>
        <p:txBody>
          <a:bodyPr wrap="square">
            <a:spAutoFit/>
          </a:bodyPr>
          <a:lstStyle/>
          <a:p>
            <a:pPr hangingPunct="0"/>
            <a:r>
              <a:rPr lang="en-GB" altLang="zh-CN" sz="1200" dirty="0">
                <a:latin typeface="Times New Roman" panose="02020603050405020304" pitchFamily="18" charset="0"/>
                <a:cs typeface="Times New Roman" panose="02020603050405020304" pitchFamily="18" charset="0"/>
              </a:rPr>
              <a:t>Excerpts from subclause 5.5 of TR 22.895: When considering the gateway with 5G capability for accessing 5G services, it is important to enable the support of the secure connectivity for allowing authorized users from anywhere in the world to access authorized services provided by these IoT devices or none-3GPP devices in terms of user authentication and authorization.</a:t>
            </a:r>
            <a:endParaRPr lang="en-US" altLang="zh-CN" sz="1200" dirty="0">
              <a:latin typeface="Times New Roman" panose="02020603050405020304" pitchFamily="18" charset="0"/>
              <a:cs typeface="Times New Roman" panose="02020603050405020304" pitchFamily="18" charset="0"/>
            </a:endParaRPr>
          </a:p>
        </p:txBody>
      </p:sp>
      <p:sp>
        <p:nvSpPr>
          <p:cNvPr id="74" name="矩形 73">
            <a:extLst>
              <a:ext uri="{FF2B5EF4-FFF2-40B4-BE49-F238E27FC236}">
                <a16:creationId xmlns:a16="http://schemas.microsoft.com/office/drawing/2014/main" id="{0297CF4F-68F8-4396-8E2F-E743BD4B3584}"/>
              </a:ext>
            </a:extLst>
          </p:cNvPr>
          <p:cNvSpPr/>
          <p:nvPr/>
        </p:nvSpPr>
        <p:spPr>
          <a:xfrm>
            <a:off x="409551" y="1843221"/>
            <a:ext cx="438055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requirement from Stage 1:</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6" name="矩形 5">
            <a:extLst>
              <a:ext uri="{FF2B5EF4-FFF2-40B4-BE49-F238E27FC236}">
                <a16:creationId xmlns:a16="http://schemas.microsoft.com/office/drawing/2014/main" id="{0297CF4F-68F8-4396-8E2F-E743BD4B3584}"/>
              </a:ext>
            </a:extLst>
          </p:cNvPr>
          <p:cNvSpPr/>
          <p:nvPr/>
        </p:nvSpPr>
        <p:spPr>
          <a:xfrm>
            <a:off x="5342365" y="1815876"/>
            <a:ext cx="5891934"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Traffic routing for PIN as defined in TS 23.501 Annex P.2:</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cxnSp>
        <p:nvCxnSpPr>
          <p:cNvPr id="3" name="直接连接符 2"/>
          <p:cNvCxnSpPr/>
          <p:nvPr/>
        </p:nvCxnSpPr>
        <p:spPr>
          <a:xfrm>
            <a:off x="4999526" y="1815876"/>
            <a:ext cx="3225" cy="450325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974246" y="2160576"/>
            <a:ext cx="6850196" cy="1431161"/>
          </a:xfrm>
          <a:prstGeom prst="rect">
            <a:avLst/>
          </a:prstGeom>
        </p:spPr>
        <p:txBody>
          <a:bodyPr wrap="square">
            <a:spAutoFit/>
          </a:bodyPr>
          <a:lstStyle/>
          <a:p>
            <a:pPr marL="360680" indent="-180340">
              <a:spcAft>
                <a:spcPts val="900"/>
              </a:spcAft>
            </a:pPr>
            <a:r>
              <a:rPr lang="en-GB" altLang="zh-CN" sz="1200" dirty="0">
                <a:latin typeface="Times New Roman" panose="02020603050405020304" pitchFamily="18" charset="0"/>
                <a:ea typeface="等线" panose="02010600030101010101" pitchFamily="2" charset="-122"/>
              </a:rPr>
              <a:t>-	For PIN indirect communication </a:t>
            </a:r>
            <a:r>
              <a:rPr lang="en-GB" altLang="zh-CN" sz="1200" b="1" dirty="0">
                <a:solidFill>
                  <a:srgbClr val="0000FF"/>
                </a:solidFill>
                <a:latin typeface="Times New Roman" panose="02020603050405020304" pitchFamily="18" charset="0"/>
                <a:ea typeface="等线" panose="02010600030101010101" pitchFamily="2" charset="-122"/>
              </a:rPr>
              <a:t>N19-based traffic forwarding is not used</a:t>
            </a:r>
            <a:r>
              <a:rPr lang="en-GB" altLang="zh-CN" sz="1200" dirty="0">
                <a:solidFill>
                  <a:srgbClr val="0000FF"/>
                </a:solidFill>
                <a:latin typeface="Times New Roman" panose="02020603050405020304" pitchFamily="18" charset="0"/>
                <a:ea typeface="等线" panose="02010600030101010101" pitchFamily="2" charset="-122"/>
              </a:rPr>
              <a:t> </a:t>
            </a:r>
            <a:r>
              <a:rPr lang="en-GB" altLang="zh-CN" sz="1200" dirty="0">
                <a:latin typeface="Times New Roman" panose="02020603050405020304" pitchFamily="18" charset="0"/>
                <a:ea typeface="等线" panose="02010600030101010101" pitchFamily="2" charset="-122"/>
              </a:rPr>
              <a:t>i.e. the PIN traffic is forwarded using:</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a:t>
            </a:r>
            <a:r>
              <a:rPr lang="en-GB" altLang="zh-CN" sz="1200" b="1" dirty="0">
                <a:solidFill>
                  <a:srgbClr val="0000FF"/>
                </a:solidFill>
                <a:latin typeface="Times New Roman" panose="02020603050405020304" pitchFamily="18" charset="0"/>
                <a:ea typeface="等线" panose="02010600030101010101" pitchFamily="2" charset="-122"/>
              </a:rPr>
              <a:t>N6-based traffic </a:t>
            </a:r>
            <a:r>
              <a:rPr lang="en-GB" altLang="zh-CN" sz="1200" dirty="0">
                <a:latin typeface="Times New Roman" panose="02020603050405020304" pitchFamily="18" charset="0"/>
                <a:ea typeface="等线" panose="02010600030101010101" pitchFamily="2" charset="-122"/>
              </a:rPr>
              <a:t>forwarding method, where the UL/DL traffic for the PIN communication is forwarded to/from the DN;</a:t>
            </a:r>
            <a:endParaRPr lang="zh-CN" altLang="zh-CN" sz="1200" dirty="0">
              <a:latin typeface="Times New Roman" panose="02020603050405020304" pitchFamily="18" charset="0"/>
              <a:ea typeface="等线" panose="02010600030101010101" pitchFamily="2" charset="-122"/>
            </a:endParaRPr>
          </a:p>
          <a:p>
            <a:pPr marL="540385" indent="-180340">
              <a:spcAft>
                <a:spcPts val="900"/>
              </a:spcAft>
            </a:pPr>
            <a:r>
              <a:rPr lang="en-GB" altLang="zh-CN" sz="1200" dirty="0">
                <a:latin typeface="Times New Roman" panose="02020603050405020304" pitchFamily="18" charset="0"/>
                <a:ea typeface="等线" panose="02010600030101010101" pitchFamily="2" charset="-122"/>
              </a:rPr>
              <a:t>-	local switching as depicted in Figure P.2-1 below, following the principles of </a:t>
            </a:r>
            <a:r>
              <a:rPr lang="en-GB" altLang="zh-CN" sz="1200" b="1" dirty="0">
                <a:solidFill>
                  <a:srgbClr val="0000FF"/>
                </a:solidFill>
                <a:latin typeface="Times New Roman" panose="02020603050405020304" pitchFamily="18" charset="0"/>
                <a:ea typeface="等线" panose="02010600030101010101" pitchFamily="2" charset="-122"/>
              </a:rPr>
              <a:t>local switching </a:t>
            </a:r>
            <a:r>
              <a:rPr lang="en-GB" altLang="zh-CN" sz="1200" dirty="0">
                <a:latin typeface="Times New Roman" panose="02020603050405020304" pitchFamily="18" charset="0"/>
                <a:ea typeface="等线" panose="02010600030101010101" pitchFamily="2" charset="-122"/>
              </a:rPr>
              <a:t>of traffic for 5G VN LAN-type service.</a:t>
            </a:r>
            <a:endParaRPr lang="zh-CN" altLang="zh-CN" sz="1200" dirty="0">
              <a:effectLst/>
              <a:latin typeface="Times New Roman" panose="02020603050405020304" pitchFamily="18" charset="0"/>
              <a:ea typeface="等线" panose="02010600030101010101" pitchFamily="2" charset="-122"/>
            </a:endParaRPr>
          </a:p>
        </p:txBody>
      </p:sp>
      <p:sp>
        <p:nvSpPr>
          <p:cNvPr id="11" name="矩形 10">
            <a:extLst>
              <a:ext uri="{FF2B5EF4-FFF2-40B4-BE49-F238E27FC236}">
                <a16:creationId xmlns:a16="http://schemas.microsoft.com/office/drawing/2014/main" id="{A2D90813-5504-4892-901D-D0F25C6033BF}"/>
              </a:ext>
            </a:extLst>
          </p:cNvPr>
          <p:cNvSpPr/>
          <p:nvPr/>
        </p:nvSpPr>
        <p:spPr>
          <a:xfrm>
            <a:off x="5374565" y="4151221"/>
            <a:ext cx="6565651" cy="2277547"/>
          </a:xfrm>
          <a:prstGeom prst="rect">
            <a:avLst/>
          </a:prstGeom>
        </p:spPr>
        <p:txBody>
          <a:bodyPr wrap="square">
            <a:spAutoFit/>
          </a:bodyPr>
          <a:lstStyle/>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solve the NAT issue, the N6-based solution (e.g. a relay node deployed in the public cloud) can be applied, but its disadvantages are obvious, as mentioned in page 4.</a:t>
            </a:r>
          </a:p>
          <a:p>
            <a:pPr marL="285750" indent="-285750">
              <a:lnSpc>
                <a:spcPct val="80000"/>
              </a:lnSpc>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Another way to solve the NAT issue is to establish the cross-domain tunnel between UPFs, but the N19-based solution cannot be used for PIN, because:</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The remote UE can be in any place, the statically configured N19 tunnel cannot satisfy the mobility requirement.  </a:t>
            </a:r>
          </a:p>
          <a:p>
            <a:pPr marL="742950" lvl="1" indent="-285750">
              <a:lnSpc>
                <a:spcPct val="80000"/>
              </a:lnSpc>
              <a:spcAft>
                <a:spcPts val="900"/>
              </a:spcAft>
              <a:buFont typeface="Wingdings" panose="05000000000000000000" pitchFamily="2" charset="2"/>
              <a:buChar char="ü"/>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As the PIN group is per user, the tunnel is only used by a single remote UE, not like N19 established for all the UEs in 5GLAN group.</a:t>
            </a:r>
          </a:p>
          <a:p>
            <a:pPr lvl="1">
              <a:lnSpc>
                <a:spcPct val="80000"/>
              </a:lnSpc>
              <a:spcAft>
                <a:spcPts val="900"/>
              </a:spcAft>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圆角矩形 6"/>
          <p:cNvSpPr/>
          <p:nvPr/>
        </p:nvSpPr>
        <p:spPr>
          <a:xfrm>
            <a:off x="5184874" y="3803662"/>
            <a:ext cx="6747460" cy="2547004"/>
          </a:xfrm>
          <a:prstGeom prst="roundRect">
            <a:avLst/>
          </a:pr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0297CF4F-68F8-4396-8E2F-E743BD4B3584}"/>
              </a:ext>
            </a:extLst>
          </p:cNvPr>
          <p:cNvSpPr/>
          <p:nvPr/>
        </p:nvSpPr>
        <p:spPr>
          <a:xfrm>
            <a:off x="6707649" y="3630178"/>
            <a:ext cx="3920151" cy="338554"/>
          </a:xfrm>
          <a:prstGeom prst="rect">
            <a:avLst/>
          </a:prstGeom>
          <a:solidFill>
            <a:schemeClr val="bg1">
              <a:lumMod val="50000"/>
            </a:schemeClr>
          </a:solidFill>
        </p:spPr>
        <p:txBody>
          <a:bodyPr wrap="square">
            <a:spAutoFit/>
          </a:bodyPr>
          <a:lstStyle/>
          <a:p>
            <a:pPr algn="ctr" fontAlgn="base" hangingPunct="0">
              <a:spcAft>
                <a:spcPts val="900"/>
              </a:spcAft>
            </a:pPr>
            <a:r>
              <a:rPr lang="en-GB"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Analysis</a:t>
            </a:r>
          </a:p>
        </p:txBody>
      </p:sp>
      <p:sp>
        <p:nvSpPr>
          <p:cNvPr id="9" name="矩形 8"/>
          <p:cNvSpPr/>
          <p:nvPr/>
        </p:nvSpPr>
        <p:spPr>
          <a:xfrm>
            <a:off x="5316857" y="3805343"/>
            <a:ext cx="1266693" cy="369332"/>
          </a:xfrm>
          <a:prstGeom prst="rect">
            <a:avLst/>
          </a:prstGeom>
        </p:spPr>
        <p:txBody>
          <a:bodyPr wrap="none">
            <a:spAutoFit/>
          </a:bodyPr>
          <a:lstStyle/>
          <a:p>
            <a:r>
              <a:rPr lang="en-US" altLang="zh-CN" sz="1400" b="1" dirty="0">
                <a:latin typeface="Times New Roman" panose="02020603050405020304" pitchFamily="18" charset="0"/>
                <a:ea typeface="Times New Roman" panose="02020603050405020304" pitchFamily="18" charset="0"/>
                <a:cs typeface="Times New Roman" panose="02020603050405020304" pitchFamily="18" charset="0"/>
              </a:rPr>
              <a:t>Observation</a:t>
            </a: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 </a:t>
            </a:r>
            <a:endParaRPr lang="zh-CN" altLang="en-US" dirty="0"/>
          </a:p>
        </p:txBody>
      </p:sp>
      <p:sp>
        <p:nvSpPr>
          <p:cNvPr id="10" name="矩形 9"/>
          <p:cNvSpPr/>
          <p:nvPr/>
        </p:nvSpPr>
        <p:spPr>
          <a:xfrm>
            <a:off x="5374209" y="6044570"/>
            <a:ext cx="6078775" cy="307777"/>
          </a:xfrm>
          <a:prstGeom prst="rect">
            <a:avLst/>
          </a:prstGeom>
        </p:spPr>
        <p:txBody>
          <a:bodyPr wrap="square">
            <a:spAutoFit/>
          </a:bodyPr>
          <a:lstStyle/>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To sum up, N6-based and N19-based solution are not good for PIN traffic routing.</a:t>
            </a:r>
          </a:p>
        </p:txBody>
      </p:sp>
    </p:spTree>
    <p:extLst>
      <p:ext uri="{BB962C8B-B14F-4D97-AF65-F5344CB8AC3E}">
        <p14:creationId xmlns:p14="http://schemas.microsoft.com/office/powerpoint/2010/main" val="369201372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50A8B-BF78-4973-B16F-DBD93D7AFAF0}"/>
              </a:ext>
            </a:extLst>
          </p:cNvPr>
          <p:cNvSpPr>
            <a:spLocks noGrp="1"/>
          </p:cNvSpPr>
          <p:nvPr>
            <p:ph type="title"/>
          </p:nvPr>
        </p:nvSpPr>
        <p:spPr>
          <a:xfrm>
            <a:off x="447122" y="702587"/>
            <a:ext cx="8353426" cy="1081088"/>
          </a:xfrm>
        </p:spPr>
        <p:txBody>
          <a:bodyPr/>
          <a:lstStyle/>
          <a:p>
            <a:r>
              <a:rPr lang="en-US" sz="4000" dirty="0"/>
              <a:t>Gap</a:t>
            </a:r>
          </a:p>
        </p:txBody>
      </p:sp>
      <p:sp>
        <p:nvSpPr>
          <p:cNvPr id="4" name="矩形 3">
            <a:extLst>
              <a:ext uri="{FF2B5EF4-FFF2-40B4-BE49-F238E27FC236}">
                <a16:creationId xmlns:a16="http://schemas.microsoft.com/office/drawing/2014/main" id="{0297CF4F-68F8-4396-8E2F-E743BD4B3584}"/>
              </a:ext>
            </a:extLst>
          </p:cNvPr>
          <p:cNvSpPr/>
          <p:nvPr/>
        </p:nvSpPr>
        <p:spPr>
          <a:xfrm>
            <a:off x="528603" y="1823133"/>
            <a:ext cx="3452868"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already defined for PIN?</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5" name="矩形 4">
            <a:extLst>
              <a:ext uri="{FF2B5EF4-FFF2-40B4-BE49-F238E27FC236}">
                <a16:creationId xmlns:a16="http://schemas.microsoft.com/office/drawing/2014/main" id="{0297CF4F-68F8-4396-8E2F-E743BD4B3584}"/>
              </a:ext>
            </a:extLst>
          </p:cNvPr>
          <p:cNvSpPr/>
          <p:nvPr/>
        </p:nvSpPr>
        <p:spPr>
          <a:xfrm>
            <a:off x="7994719" y="1839957"/>
            <a:ext cx="1922321" cy="369332"/>
          </a:xfrm>
          <a:prstGeom prst="rect">
            <a:avLst/>
          </a:prstGeom>
        </p:spPr>
        <p:txBody>
          <a:bodyPr wrap="none">
            <a:spAutoFit/>
          </a:bodyPr>
          <a:lstStyle/>
          <a:p>
            <a:pPr fontAlgn="base" hangingPunct="0">
              <a:spcAft>
                <a:spcPts val="900"/>
              </a:spcAft>
            </a:pPr>
            <a:r>
              <a:rPr lang="en-US" altLang="zh-CN" b="1" dirty="0">
                <a:latin typeface="Times New Roman" panose="02020603050405020304" pitchFamily="18" charset="0"/>
                <a:ea typeface="Times New Roman" panose="02020603050405020304" pitchFamily="18" charset="0"/>
                <a:cs typeface="Times New Roman" panose="02020603050405020304" pitchFamily="18" charset="0"/>
              </a:rPr>
              <a:t>What is missing?</a:t>
            </a:r>
            <a:endParaRPr lang="en-GB" altLang="zh-CN" b="1"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3826198" y="3706065"/>
            <a:ext cx="3195702" cy="2221535"/>
          </a:xfrm>
          <a:prstGeom prst="rect">
            <a:avLst/>
          </a:prstGeom>
        </p:spPr>
      </p:pic>
      <p:sp>
        <p:nvSpPr>
          <p:cNvPr id="11" name="矩形 10"/>
          <p:cNvSpPr/>
          <p:nvPr/>
        </p:nvSpPr>
        <p:spPr>
          <a:xfrm>
            <a:off x="293438" y="2256767"/>
            <a:ext cx="6505539" cy="1384995"/>
          </a:xfrm>
          <a:prstGeom prst="rect">
            <a:avLst/>
          </a:prstGeom>
        </p:spPr>
        <p:txBody>
          <a:bodyPr wrap="square">
            <a:spAutoFit/>
          </a:bodyPr>
          <a:lstStyle/>
          <a:p>
            <a:pPr marL="285750" indent="-285750">
              <a:buFont typeface="Arial" panose="020B0604020202020204" pitchFamily="34" charset="0"/>
              <a:buChar char="•"/>
            </a:pPr>
            <a:r>
              <a:rPr lang="en-GB" altLang="zh-CN" sz="1400" dirty="0"/>
              <a:t>5G VN group management is reused by PIN, so there is a group subscription data for PIN group in UDM. </a:t>
            </a:r>
            <a:endParaRPr lang="en-US" altLang="zh-CN" sz="1400" dirty="0"/>
          </a:p>
          <a:p>
            <a:pPr marL="285750" indent="-285750">
              <a:buFont typeface="Arial" panose="020B0604020202020204" pitchFamily="34" charset="0"/>
              <a:buChar char="•"/>
            </a:pPr>
            <a:r>
              <a:rPr lang="en-US" altLang="zh-CN" sz="1400" dirty="0"/>
              <a:t>Local-switch based user plane is supported by PIN, and dedicated </a:t>
            </a:r>
            <a:r>
              <a:rPr lang="en-GB" altLang="zh-CN" sz="1400" dirty="0"/>
              <a:t>DNN and S-NSSAI is allocated to each PIN</a:t>
            </a:r>
            <a:r>
              <a:rPr lang="en-US" altLang="zh-CN" sz="1400" dirty="0"/>
              <a:t>.</a:t>
            </a:r>
          </a:p>
          <a:p>
            <a:pPr marL="285750" indent="-285750">
              <a:buFont typeface="Arial" panose="020B0604020202020204" pitchFamily="34" charset="0"/>
              <a:buChar char="•"/>
            </a:pPr>
            <a:r>
              <a:rPr lang="en-US" altLang="zh-CN" sz="1400" dirty="0"/>
              <a:t>PEGC/UE can establish PDU session for the PIN based on URSP.</a:t>
            </a:r>
            <a:endParaRPr lang="en-GB" altLang="zh-CN" sz="1400" dirty="0"/>
          </a:p>
          <a:p>
            <a:pPr marL="285750" indent="-285750">
              <a:buFont typeface="Arial" panose="020B0604020202020204" pitchFamily="34" charset="0"/>
              <a:buChar char="•"/>
            </a:pPr>
            <a:endParaRPr lang="en-US" altLang="zh-CN" sz="1400" dirty="0"/>
          </a:p>
        </p:txBody>
      </p:sp>
      <p:pic>
        <p:nvPicPr>
          <p:cNvPr id="12" name="图片 11"/>
          <p:cNvPicPr>
            <a:picLocks noChangeAspect="1"/>
          </p:cNvPicPr>
          <p:nvPr/>
        </p:nvPicPr>
        <p:blipFill>
          <a:blip r:embed="rId4"/>
          <a:stretch>
            <a:fillRect/>
          </a:stretch>
        </p:blipFill>
        <p:spPr>
          <a:xfrm>
            <a:off x="137904" y="3581856"/>
            <a:ext cx="3382495" cy="2345744"/>
          </a:xfrm>
          <a:prstGeom prst="rect">
            <a:avLst/>
          </a:prstGeom>
        </p:spPr>
      </p:pic>
      <p:sp>
        <p:nvSpPr>
          <p:cNvPr id="13" name="矩形 12"/>
          <p:cNvSpPr/>
          <p:nvPr/>
        </p:nvSpPr>
        <p:spPr>
          <a:xfrm>
            <a:off x="112095" y="5917488"/>
            <a:ext cx="3408304" cy="261610"/>
          </a:xfrm>
          <a:prstGeom prst="rect">
            <a:avLst/>
          </a:prstGeom>
        </p:spPr>
        <p:txBody>
          <a:bodyPr wrap="none">
            <a:spAutoFit/>
          </a:bodyPr>
          <a:lstStyle/>
          <a:p>
            <a:pPr algn="ctr">
              <a:spcBef>
                <a:spcPts val="300"/>
              </a:spcBef>
              <a:spcAft>
                <a:spcPts val="900"/>
              </a:spcAft>
            </a:pPr>
            <a:r>
              <a:rPr lang="en-GB" altLang="zh-CN" sz="1100" b="1" dirty="0">
                <a:ea typeface="Malgun Gothic" panose="020B0503020000020004" pitchFamily="34" charset="-127"/>
                <a:cs typeface="Times New Roman" panose="02020603050405020304" pitchFamily="18" charset="0"/>
              </a:rPr>
              <a:t>Table 5.2.3.3.1-2: Group Subscription data types</a:t>
            </a:r>
            <a:endParaRPr lang="zh-CN" altLang="zh-CN" sz="1100" b="1" dirty="0">
              <a:ea typeface="等线" panose="02010600030101010101" pitchFamily="2" charset="-122"/>
              <a:cs typeface="Times New Roman" panose="02020603050405020304" pitchFamily="18" charset="0"/>
            </a:endParaRPr>
          </a:p>
        </p:txBody>
      </p:sp>
      <p:sp>
        <p:nvSpPr>
          <p:cNvPr id="14" name="矩形 13"/>
          <p:cNvSpPr/>
          <p:nvPr/>
        </p:nvSpPr>
        <p:spPr>
          <a:xfrm>
            <a:off x="3826198" y="5917488"/>
            <a:ext cx="3035928" cy="430887"/>
          </a:xfrm>
          <a:prstGeom prst="rect">
            <a:avLst/>
          </a:prstGeom>
        </p:spPr>
        <p:txBody>
          <a:bodyPr wrap="square">
            <a:spAutoFit/>
          </a:bodyPr>
          <a:lstStyle/>
          <a:p>
            <a:pPr algn="ctr">
              <a:spcAft>
                <a:spcPts val="1200"/>
              </a:spcAft>
            </a:pPr>
            <a:r>
              <a:rPr lang="en-GB" altLang="zh-CN" sz="1100" b="1" dirty="0">
                <a:ea typeface="等线" panose="02010600030101010101" pitchFamily="2" charset="-122"/>
                <a:cs typeface="Times New Roman" panose="02020603050405020304" pitchFamily="18" charset="0"/>
              </a:rPr>
              <a:t>Figure P.2-1: Local-switch based user plane architecture for PIN</a:t>
            </a:r>
            <a:endParaRPr lang="zh-CN" altLang="zh-CN" sz="1100" b="1" dirty="0">
              <a:ea typeface="等线" panose="02010600030101010101" pitchFamily="2" charset="-122"/>
              <a:cs typeface="Times New Roman" panose="02020603050405020304" pitchFamily="18" charset="0"/>
            </a:endParaRPr>
          </a:p>
        </p:txBody>
      </p:sp>
      <p:cxnSp>
        <p:nvCxnSpPr>
          <p:cNvPr id="15" name="直接连接符 14"/>
          <p:cNvCxnSpPr/>
          <p:nvPr/>
        </p:nvCxnSpPr>
        <p:spPr>
          <a:xfrm flipH="1">
            <a:off x="7533647" y="1783675"/>
            <a:ext cx="7132" cy="4528237"/>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7994719" y="2402683"/>
            <a:ext cx="3537912" cy="2046714"/>
          </a:xfrm>
          <a:prstGeom prst="rect">
            <a:avLst/>
          </a:prstGeom>
        </p:spPr>
        <p:txBody>
          <a:bodyPr wrap="square">
            <a:spAutoFit/>
          </a:bodyPr>
          <a:lstStyle/>
          <a:p>
            <a:pPr marL="285750" lvl="1" indent="-285750">
              <a:spcAft>
                <a:spcPts val="900"/>
              </a:spcAft>
              <a:buFont typeface="Wingdings" panose="05000000000000000000" pitchFamily="2" charset="2"/>
              <a:buChar char="Ø"/>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It is not supported how a remote UE can efficiently access the PIN services, based on local switching mechanism.</a:t>
            </a:r>
          </a:p>
          <a:p>
            <a:pPr marL="285750" lvl="1" indent="-285750">
              <a:spcAft>
                <a:spcPts val="900"/>
              </a:spcAft>
              <a:buFont typeface="Wingdings" panose="05000000000000000000" pitchFamily="2" charset="2"/>
              <a:buChar char="Ø"/>
            </a:pP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a:p>
            <a:pPr marL="0" lvl="1">
              <a:spcAft>
                <a:spcPts val="900"/>
              </a:spcAft>
            </a:pPr>
            <a:r>
              <a:rPr lang="en-US" altLang="zh-CN" sz="1400" dirty="0">
                <a:latin typeface="Times New Roman" panose="02020603050405020304" pitchFamily="18" charset="0"/>
                <a:ea typeface="Times New Roman" panose="02020603050405020304" pitchFamily="18" charset="0"/>
                <a:cs typeface="Times New Roman" panose="02020603050405020304" pitchFamily="18" charset="0"/>
              </a:rPr>
              <a:t>NOTE: Considering the PIN group is per user, it is impractical to configure the static SMF information in NRF for PIN related DNN and </a:t>
            </a:r>
            <a:r>
              <a:rPr lang="en-GB" altLang="zh-CN" sz="1400" dirty="0">
                <a:latin typeface="Times New Roman" panose="02020603050405020304" pitchFamily="18" charset="0"/>
                <a:ea typeface="Times New Roman" panose="02020603050405020304" pitchFamily="18" charset="0"/>
                <a:cs typeface="Times New Roman" panose="02020603050405020304" pitchFamily="18" charset="0"/>
              </a:rPr>
              <a:t>S-NSSAI.</a:t>
            </a:r>
            <a:endParaRPr lang="en-US" altLang="zh-CN" sz="1400" dirty="0">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63624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E10E77F-A580-A75B-35BB-DFBA74F7EC24}"/>
              </a:ext>
            </a:extLst>
          </p:cNvPr>
          <p:cNvSpPr>
            <a:spLocks noGrp="1"/>
          </p:cNvSpPr>
          <p:nvPr>
            <p:ph type="title"/>
          </p:nvPr>
        </p:nvSpPr>
        <p:spPr>
          <a:xfrm>
            <a:off x="838200" y="365125"/>
            <a:ext cx="7601080" cy="1325563"/>
          </a:xfrm>
        </p:spPr>
        <p:txBody>
          <a:bodyPr>
            <a:normAutofit/>
          </a:bodyPr>
          <a:lstStyle/>
          <a:p>
            <a:r>
              <a:rPr lang="en-US" altLang="zh-CN" dirty="0"/>
              <a:t>Objective</a:t>
            </a:r>
            <a:endParaRPr lang="en-US" dirty="0"/>
          </a:p>
        </p:txBody>
      </p:sp>
      <p:sp>
        <p:nvSpPr>
          <p:cNvPr id="35" name="文本框 97">
            <a:extLst>
              <a:ext uri="{FF2B5EF4-FFF2-40B4-BE49-F238E27FC236}">
                <a16:creationId xmlns:a16="http://schemas.microsoft.com/office/drawing/2014/main" id="{75E2264C-A3BF-4956-AFB5-D88204401E3D}"/>
              </a:ext>
            </a:extLst>
          </p:cNvPr>
          <p:cNvSpPr txBox="1"/>
          <p:nvPr/>
        </p:nvSpPr>
        <p:spPr>
          <a:xfrm>
            <a:off x="579678" y="2740896"/>
            <a:ext cx="4536232" cy="2800767"/>
          </a:xfrm>
          <a:prstGeom prst="rect">
            <a:avLst/>
          </a:prstGeom>
          <a:solidFill>
            <a:schemeClr val="bg1"/>
          </a:solidFill>
        </p:spPr>
        <p:txBody>
          <a:bodyPr wrap="square" lIns="0" tIns="0" rIns="0" bIns="0" rtlCol="0">
            <a:spAutoFit/>
          </a:bodyPr>
          <a:lstStyle/>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5G CPE/PEGC registers to the 5GC and establishes the PDU session for the dedicated DNN and S-NSSAI for a PIN. The UDM stores the SMF information in the </a:t>
            </a:r>
            <a:r>
              <a:rPr kumimoji="1" lang="en-GB"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Group Subscription data for the PIN</a:t>
            </a: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Remote UE registers to the 5GC and establishes the PDU session for the same DNN and S-NSSAI as 5G CPE.</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AMF obtains the SMF information from UDM for the PIN, and selects the same SMF to serve the remote UE.  If it cannot establish the direct connection to the target SMF, then the I-SMF is allocated.</a:t>
            </a:r>
          </a:p>
          <a:p>
            <a:pPr marL="342763" indent="-342763" defTabSz="914112">
              <a:buFont typeface="Wingdings" panose="05000000000000000000" pitchFamily="2" charset="2"/>
              <a:buChar char="Ø"/>
            </a:pPr>
            <a:r>
              <a:rPr kumimoji="1" lang="en-US" altLang="zh-CN" sz="1400" dirty="0">
                <a:solidFill>
                  <a:srgbClr val="000000"/>
                </a:solidFill>
                <a:latin typeface="Times New Roman" panose="02020603050405020304" pitchFamily="18" charset="0"/>
                <a:ea typeface="Microsoft YaHei" panose="020B0503020204020204" pitchFamily="34" charset="-122"/>
                <a:cs typeface="Times New Roman" panose="02020603050405020304" pitchFamily="18" charset="0"/>
              </a:rPr>
              <a:t>The Remote UE and the 5G CPE connect to the same SMF and UPF, then the local switching is applied to route the traffic between the remote UE and the 5G CPE.</a:t>
            </a:r>
          </a:p>
        </p:txBody>
      </p:sp>
      <p:sp>
        <p:nvSpPr>
          <p:cNvPr id="5" name="矩形 4"/>
          <p:cNvSpPr/>
          <p:nvPr/>
        </p:nvSpPr>
        <p:spPr>
          <a:xfrm>
            <a:off x="579678" y="1822528"/>
            <a:ext cx="10881853" cy="584775"/>
          </a:xfrm>
          <a:prstGeom prst="rect">
            <a:avLst/>
          </a:prstGeom>
        </p:spPr>
        <p:txBody>
          <a:bodyPr wrap="square">
            <a:spAutoFit/>
          </a:bodyPr>
          <a:lstStyle/>
          <a:p>
            <a:pPr marL="0" lvl="1">
              <a:spcAft>
                <a:spcPts val="900"/>
              </a:spcAft>
            </a:pPr>
            <a:r>
              <a:rPr lang="en-US" altLang="zh-CN" sz="1600" b="1" dirty="0">
                <a:latin typeface="Times New Roman" panose="02020603050405020304" pitchFamily="18" charset="0"/>
                <a:ea typeface="Times New Roman" panose="02020603050405020304" pitchFamily="18" charset="0"/>
                <a:cs typeface="Times New Roman" panose="02020603050405020304" pitchFamily="18" charset="0"/>
              </a:rPr>
              <a:t>Objective:</a:t>
            </a:r>
            <a:r>
              <a:rPr lang="en-US" altLang="zh-CN" sz="1600" dirty="0">
                <a:latin typeface="Times New Roman" panose="02020603050405020304" pitchFamily="18" charset="0"/>
                <a:ea typeface="Times New Roman" panose="02020603050405020304" pitchFamily="18" charset="0"/>
                <a:cs typeface="Times New Roman" panose="02020603050405020304" pitchFamily="18" charset="0"/>
              </a:rPr>
              <a:t> Enhance the 5GC to support selection of the same SMF and UPF for PIN related PDU sessions, so that local switching can be used for remote UE accessing PIN services.</a:t>
            </a:r>
          </a:p>
        </p:txBody>
      </p:sp>
      <p:pic>
        <p:nvPicPr>
          <p:cNvPr id="2" name="图片 1"/>
          <p:cNvPicPr>
            <a:picLocks noChangeAspect="1"/>
          </p:cNvPicPr>
          <p:nvPr/>
        </p:nvPicPr>
        <p:blipFill>
          <a:blip r:embed="rId2"/>
          <a:stretch>
            <a:fillRect/>
          </a:stretch>
        </p:blipFill>
        <p:spPr>
          <a:xfrm>
            <a:off x="5382108" y="2359954"/>
            <a:ext cx="5915167" cy="3743938"/>
          </a:xfrm>
          <a:prstGeom prst="rect">
            <a:avLst/>
          </a:prstGeom>
        </p:spPr>
      </p:pic>
    </p:spTree>
    <p:extLst>
      <p:ext uri="{BB962C8B-B14F-4D97-AF65-F5344CB8AC3E}">
        <p14:creationId xmlns:p14="http://schemas.microsoft.com/office/powerpoint/2010/main" val="42271185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8C05105-8B61-E880-FA22-9D98557B1A60}"/>
              </a:ext>
            </a:extLst>
          </p:cNvPr>
          <p:cNvSpPr>
            <a:spLocks noGrp="1"/>
          </p:cNvSpPr>
          <p:nvPr>
            <p:ph type="title"/>
          </p:nvPr>
        </p:nvSpPr>
        <p:spPr/>
        <p:txBody>
          <a:bodyPr/>
          <a:lstStyle/>
          <a:p>
            <a:r>
              <a:rPr lang="en-US" dirty="0"/>
              <a:t>WID Summary</a:t>
            </a:r>
          </a:p>
        </p:txBody>
      </p:sp>
      <p:sp>
        <p:nvSpPr>
          <p:cNvPr id="5" name="Content Placeholder 4">
            <a:extLst>
              <a:ext uri="{FF2B5EF4-FFF2-40B4-BE49-F238E27FC236}">
                <a16:creationId xmlns:a16="http://schemas.microsoft.com/office/drawing/2014/main" id="{62177370-1DAB-67E9-81E7-4F675DC0091C}"/>
              </a:ext>
            </a:extLst>
          </p:cNvPr>
          <p:cNvSpPr>
            <a:spLocks noGrp="1"/>
          </p:cNvSpPr>
          <p:nvPr>
            <p:ph idx="1"/>
          </p:nvPr>
        </p:nvSpPr>
        <p:spPr>
          <a:xfrm>
            <a:off x="838200" y="1870893"/>
            <a:ext cx="10515600" cy="4351338"/>
          </a:xfrm>
        </p:spPr>
        <p:txBody>
          <a:bodyPr/>
          <a:lstStyle/>
          <a:p>
            <a:pPr marL="264795" indent="-264795">
              <a:defRPr/>
            </a:pPr>
            <a:r>
              <a:rPr lang="en-US" sz="1600" dirty="0">
                <a:solidFill>
                  <a:prstClr val="black"/>
                </a:solidFill>
              </a:rPr>
              <a:t>Main objective of this TEI19 is to enhance</a:t>
            </a:r>
            <a:r>
              <a:rPr lang="en-GB" altLang="zh-CN" sz="1600" dirty="0"/>
              <a:t> the 5G System to support remote UE accessing services provided by PIN.</a:t>
            </a:r>
            <a:r>
              <a:rPr lang="en-US" sz="1600" dirty="0">
                <a:solidFill>
                  <a:prstClr val="black"/>
                </a:solidFill>
              </a:rPr>
              <a:t> </a:t>
            </a:r>
          </a:p>
          <a:p>
            <a:pPr marL="264795" indent="-264795">
              <a:defRPr/>
            </a:pPr>
            <a:r>
              <a:rPr lang="zh-CN" altLang="zh-CN" sz="1600" dirty="0"/>
              <a:t> </a:t>
            </a:r>
            <a:r>
              <a:rPr lang="en-GB" altLang="zh-CN" sz="1600" dirty="0"/>
              <a:t>To support the remote UE, i.e. the UE outside the campus/home, to communicate with the PIN element behind the PEGC (e.g. residential Gateway located in the campus/home) via 5GC, the following enhancements are needed</a:t>
            </a:r>
            <a:r>
              <a:rPr lang="en-US" sz="1600" dirty="0">
                <a:solidFill>
                  <a:prstClr val="black"/>
                </a:solidFill>
              </a:rPr>
              <a:t>: </a:t>
            </a:r>
          </a:p>
          <a:p>
            <a:pPr marL="721995" lvl="1" indent="-264795">
              <a:defRPr/>
            </a:pPr>
            <a:r>
              <a:rPr lang="en-GB" altLang="zh-CN" sz="1600" dirty="0"/>
              <a:t>In the Group Subscription data for PIN, the SMF information (i.e. SMF IP Address and SMF NF Id) is stored. This SMF information identifies the SMF applied by the PEGC for the PIN related PDU session, and this PEGC is treated as the primary PEGC in the PIN.</a:t>
            </a:r>
          </a:p>
          <a:p>
            <a:pPr marL="721995" lvl="1" indent="-264795">
              <a:defRPr/>
            </a:pPr>
            <a:r>
              <a:rPr lang="en-GB" altLang="zh-CN" sz="1600" dirty="0"/>
              <a:t>In the UE Subscription data, the SMF selection subscription data is extended to include the Internal Group Identifier for the PIN which indicates to obtain the SMF information from this Group Subscription data. Then the AMF can select this SMF as retrieved from the UDM. A indication is introduced to indicate that this PEGC’s SMF information is used for all UEs/PEGCs for this PIN.</a:t>
            </a:r>
          </a:p>
          <a:p>
            <a:pPr marL="457200" lvl="1" indent="0">
              <a:buNone/>
              <a:defRPr/>
            </a:pPr>
            <a:r>
              <a:rPr lang="en-GB" altLang="zh-CN" sz="1600" dirty="0"/>
              <a:t>NOTE 1: I-SMF is needed if the AMF cannot directly connect to the selected SMF, i.e. ETSUN mechanism can be reused to support this case.</a:t>
            </a:r>
            <a:endParaRPr lang="zh-CN" altLang="zh-CN" sz="1600" dirty="0"/>
          </a:p>
          <a:p>
            <a:pPr marL="721995" lvl="1" indent="-264795">
              <a:defRPr/>
            </a:pPr>
            <a:r>
              <a:rPr lang="en-GB" altLang="zh-CN" sz="1600" dirty="0"/>
              <a:t>For the PIN related DNN and S-NSSAI, the SMF selects the same PSA UPF for all the UEs/PEGCs belonging to the same PIN.</a:t>
            </a:r>
            <a:endParaRPr lang="en-US" sz="1600" dirty="0">
              <a:solidFill>
                <a:prstClr val="black"/>
              </a:solidFill>
            </a:endParaRPr>
          </a:p>
          <a:p>
            <a:pPr marL="264795" indent="-264795">
              <a:defRPr/>
            </a:pPr>
            <a:r>
              <a:rPr lang="en-GB" altLang="zh-CN" sz="1600" dirty="0"/>
              <a:t>This TEI19_WID requires 0.5 TU</a:t>
            </a:r>
            <a:r>
              <a:rPr lang="en-US" sz="1600" dirty="0">
                <a:solidFill>
                  <a:prstClr val="black"/>
                </a:solidFill>
              </a:rPr>
              <a:t>.</a:t>
            </a:r>
          </a:p>
          <a:p>
            <a:pPr marL="264795" indent="-264795">
              <a:defRPr/>
            </a:pPr>
            <a:r>
              <a:rPr lang="en-US" sz="1600" dirty="0">
                <a:solidFill>
                  <a:prstClr val="black"/>
                </a:solidFill>
              </a:rPr>
              <a:t>Impacted specifications include TS 23.501 and TS23.502</a:t>
            </a:r>
            <a:endParaRPr lang="en-US" sz="1600" dirty="0"/>
          </a:p>
        </p:txBody>
      </p:sp>
    </p:spTree>
    <p:extLst>
      <p:ext uri="{BB962C8B-B14F-4D97-AF65-F5344CB8AC3E}">
        <p14:creationId xmlns:p14="http://schemas.microsoft.com/office/powerpoint/2010/main" val="49691378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5" ma:contentTypeDescription="Create a new document." ma:contentTypeScope="" ma:versionID="d201cbdbca3047e62fcbc356dc99b1f1">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4bd99bb0c74c25e7c73df61962fb97c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a666cf78-39a2-4718-9e3a-c97e0f2e2430">
      <Terms xmlns="http://schemas.microsoft.com/office/infopath/2007/PartnerControls"/>
    </lcf76f155ced4ddcb4097134ff3c332f>
    <TaxCatchAll xmlns="d8762117-8292-4133-b1c7-eab5c6487cfd"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9" ma:contentTypeDescription="Create a new document." ma:contentTypeScope="" ma:versionID="6e2164ed9560d2183b8185342e0580e3">
  <xsd:schema xmlns:xsd="http://www.w3.org/2001/XMLSchema" xmlns:xs="http://www.w3.org/2001/XMLSchema" xmlns:p="http://schemas.microsoft.com/office/2006/metadata/properties" xmlns:ns2="a666cf78-39a2-4718-9e3a-c97e0f2e2430" xmlns:ns3="5febc012-5c62-464f-8fa7-270037d49f7f" targetNamespace="http://schemas.microsoft.com/office/2006/metadata/properties" ma:root="true" ma:fieldsID="ed9a0d99b71c5880959c2226804d7520" ns2:_="" ns3:_="">
    <xsd:import namespace="a666cf78-39a2-4718-9e3a-c97e0f2e2430"/>
    <xsd:import namespace="5febc012-5c62-464f-8fa7-270037d49f7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AE53B5-1413-4BAE-AA70-12E28A1C7FD0}">
  <ds:schemaRefs>
    <ds:schemaRef ds:uri="5febc012-5c62-464f-8fa7-270037d49f7f"/>
    <ds:schemaRef ds:uri="a666cf78-39a2-4718-9e3a-c97e0f2e2430"/>
    <ds:schemaRef ds:uri="d8762117-8292-4133-b1c7-eab5c6487cf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purl.org/dc/elements/1.1/"/>
    <ds:schemaRef ds:uri="http://schemas.openxmlformats.org/package/2006/metadata/core-properties"/>
    <ds:schemaRef ds:uri="a666cf78-39a2-4718-9e3a-c97e0f2e2430"/>
    <ds:schemaRef ds:uri="http://purl.org/dc/terms/"/>
    <ds:schemaRef ds:uri="http://schemas.microsoft.com/office/2006/documentManagement/types"/>
    <ds:schemaRef ds:uri="http://schemas.microsoft.com/office/infopath/2007/PartnerControls"/>
    <ds:schemaRef ds:uri="http://www.w3.org/XML/1998/namespace"/>
    <ds:schemaRef ds:uri="d8762117-8292-4133-b1c7-eab5c6487cfd"/>
    <ds:schemaRef ds:uri="5febc012-5c62-464f-8fa7-270037d49f7f"/>
    <ds:schemaRef ds:uri="http://schemas.microsoft.com/office/2006/metadata/properties"/>
    <ds:schemaRef ds:uri="http://purl.org/dc/dcmitype/"/>
  </ds:schemaRefs>
</ds:datastoreItem>
</file>

<file path=customXml/itemProps4.xml><?xml version="1.0" encoding="utf-8"?>
<ds:datastoreItem xmlns:ds="http://schemas.openxmlformats.org/officeDocument/2006/customXml" ds:itemID="{9C054613-FA71-4B7A-978E-A561FCFE8EE1}">
  <ds:schemaRefs>
    <ds:schemaRef ds:uri="5febc012-5c62-464f-8fa7-270037d49f7f"/>
    <ds:schemaRef ds:uri="a666cf78-39a2-4718-9e3a-c97e0f2e24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4850</TotalTime>
  <Words>1363</Words>
  <Application>Microsoft Office PowerPoint</Application>
  <PresentationFormat>宽屏</PresentationFormat>
  <Paragraphs>66</Paragraphs>
  <Slides>8</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8</vt:i4>
      </vt:variant>
    </vt:vector>
  </HeadingPairs>
  <TitlesOfParts>
    <vt:vector size="21" baseType="lpstr">
      <vt:lpstr>Arial </vt:lpstr>
      <vt:lpstr>Ericsson Hilda</vt:lpstr>
      <vt:lpstr>Malgun Gothic</vt:lpstr>
      <vt:lpstr>等线</vt:lpstr>
      <vt:lpstr>宋体</vt:lpstr>
      <vt:lpstr>微软雅黑</vt:lpstr>
      <vt:lpstr>微软雅黑</vt:lpstr>
      <vt:lpstr>Arial</vt:lpstr>
      <vt:lpstr>Calibri</vt:lpstr>
      <vt:lpstr>Calibri Light</vt:lpstr>
      <vt:lpstr>Times New Roman</vt:lpstr>
      <vt:lpstr>Wingdings</vt:lpstr>
      <vt:lpstr>Office Theme</vt:lpstr>
      <vt:lpstr>Remote UE accessing services provided by PIN (RUASP)</vt:lpstr>
      <vt:lpstr>Use Cases - Overview </vt:lpstr>
      <vt:lpstr>Problem and existing solution</vt:lpstr>
      <vt:lpstr>Requirement</vt:lpstr>
      <vt:lpstr>PIN solution in R18</vt:lpstr>
      <vt:lpstr>Gap</vt:lpstr>
      <vt:lpstr>Objective</vt:lpstr>
      <vt:lpstr>WID 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HuaweiUser</cp:lastModifiedBy>
  <cp:revision>69</cp:revision>
  <dcterms:created xsi:type="dcterms:W3CDTF">2010-02-05T13:52:04Z</dcterms:created>
  <dcterms:modified xsi:type="dcterms:W3CDTF">2024-01-12T13:48:12Z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y fmtid="{D5CDD505-2E9C-101B-9397-08002B2CF9AE}" pid="4" name="_2015_ms_pID_725343">
    <vt:lpwstr>(3)d/Cd3Rs9ADzUCjB9BhcfAa3ousvJ6KuEvex0iayRXwifTSmy+gPEOIVfdlEkoTHiWKX12V4E
7NKMYzSfSWiG3L8bc/TWsbWcLhduDWlQT185gXx781PigETpmaJvyIuH8bvMDNxYI0/vAFPB
5Kn7ZcwLpuCXLovJBEOrtJ95FBYmFD2uOSbSM8Y9a7nT0hdFljFnntYZyA6SPOkvw7KDSDSV
5d1RKs2ml5xVhmiPsY</vt:lpwstr>
  </property>
  <property fmtid="{D5CDD505-2E9C-101B-9397-08002B2CF9AE}" pid="5" name="_2015_ms_pID_7253431">
    <vt:lpwstr>AZmiXhSno2YQJwzRP+u0RnktshdW+exXpzpE7e5FuBUv5OqHn48QVs
mThOOG6AKiwOrWRH3FCdb0n/91M24LG95CWWpGIwe0zlLjxGIoU7feYtPkiko6120Mcj1y5e
+mic9zDpnQmmWksP1wEGDk7pTyfwCkH/G+soi+WU7VcWgKGrPiS7UYarHc0BqNYE1CS2e06M
zZbgAUp7/sRp+moaiiV4+vOYnJMH5vcyy4Ux</vt:lpwstr>
  </property>
  <property fmtid="{D5CDD505-2E9C-101B-9397-08002B2CF9AE}" pid="6" name="_2015_ms_pID_7253432">
    <vt:lpwstr>U5OZN6igAEcd38hwN8mKvKQ=</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1698393415</vt:lpwstr>
  </property>
</Properties>
</file>